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360" r:id="rId3"/>
    <p:sldId id="257" r:id="rId4"/>
    <p:sldId id="273" r:id="rId5"/>
    <p:sldId id="355" r:id="rId6"/>
    <p:sldId id="356" r:id="rId7"/>
    <p:sldId id="357" r:id="rId8"/>
    <p:sldId id="359" r:id="rId9"/>
    <p:sldId id="358" r:id="rId10"/>
    <p:sldId id="258" r:id="rId11"/>
    <p:sldId id="361" r:id="rId12"/>
    <p:sldId id="362" r:id="rId13"/>
    <p:sldId id="261" r:id="rId14"/>
    <p:sldId id="385" r:id="rId15"/>
    <p:sldId id="365" r:id="rId16"/>
    <p:sldId id="366" r:id="rId17"/>
    <p:sldId id="367" r:id="rId18"/>
    <p:sldId id="368" r:id="rId19"/>
    <p:sldId id="386" r:id="rId20"/>
    <p:sldId id="370" r:id="rId21"/>
    <p:sldId id="371" r:id="rId22"/>
    <p:sldId id="372" r:id="rId23"/>
    <p:sldId id="374" r:id="rId24"/>
    <p:sldId id="375" r:id="rId25"/>
    <p:sldId id="376" r:id="rId26"/>
    <p:sldId id="377" r:id="rId27"/>
    <p:sldId id="380" r:id="rId28"/>
    <p:sldId id="382" r:id="rId29"/>
    <p:sldId id="381" r:id="rId30"/>
    <p:sldId id="383" r:id="rId31"/>
    <p:sldId id="384" r:id="rId32"/>
    <p:sldId id="37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" initials="P" lastIdx="6" clrIdx="0"/>
  <p:cmAuthor id="1" name="ASUS" initials="A" lastIdx="5" clrIdx="1">
    <p:extLst/>
  </p:cmAuthor>
  <p:cmAuthor id="2" name="Lennon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7966" autoAdjust="0"/>
  </p:normalViewPr>
  <p:slideViewPr>
    <p:cSldViewPr>
      <p:cViewPr>
        <p:scale>
          <a:sx n="80" d="100"/>
          <a:sy n="80" d="100"/>
        </p:scale>
        <p:origin x="-108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o\Documents\Jacinta\Planilhas%20Pos\Jacinta%20-%20Planilha%20CA%20de%20colo%20de%20&#250;tero%20e%20de%20mama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o\Documents\Jacinta\Planilhas%20Pos\Jacinta%20-%20Planilha%20CA%20de%20colo%20de%20&#250;tero%20e%20de%20mama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1.8984993980794534E-3"/>
          <c:y val="5.0268823798060358E-2"/>
          <c:w val="0.9353251685485241"/>
          <c:h val="0.8138467418964028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2.4404086265607271E-2</c:v>
                </c:pt>
                <c:pt idx="1">
                  <c:v>6.0158910329171533E-2</c:v>
                </c:pt>
                <c:pt idx="2">
                  <c:v>9.3076049943247766E-2</c:v>
                </c:pt>
              </c:numCache>
            </c:numRef>
          </c:val>
        </c:ser>
        <c:overlap val="-25"/>
        <c:axId val="79884672"/>
        <c:axId val="79886208"/>
      </c:barChart>
      <c:catAx>
        <c:axId val="7988467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886208"/>
        <c:crosses val="autoZero"/>
        <c:auto val="1"/>
        <c:lblAlgn val="ctr"/>
        <c:lblOffset val="100"/>
      </c:catAx>
      <c:valAx>
        <c:axId val="79886208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798846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3.2388586775511152E-2"/>
          <c:y val="0"/>
          <c:w val="0.9331983805668016"/>
          <c:h val="0.8225627173903754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3.3747779751332148E-2</c:v>
                </c:pt>
                <c:pt idx="1">
                  <c:v>6.7495559502664296E-2</c:v>
                </c:pt>
                <c:pt idx="2">
                  <c:v>8.3481349911190064E-2</c:v>
                </c:pt>
              </c:numCache>
            </c:numRef>
          </c:val>
        </c:ser>
        <c:overlap val="-25"/>
        <c:axId val="80942976"/>
        <c:axId val="80944512"/>
      </c:barChart>
      <c:catAx>
        <c:axId val="8094297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944512"/>
        <c:crosses val="autoZero"/>
        <c:auto val="1"/>
        <c:lblAlgn val="ctr"/>
        <c:lblOffset val="100"/>
      </c:catAx>
      <c:valAx>
        <c:axId val="80944512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09429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02830-BF59-4EC5-BCF0-5516C6739880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CCCB9-CF82-4FB0-930E-35066A8F91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CB9-CF82-4FB0-930E-35066A8F91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CB9-CF82-4FB0-930E-35066A8F918C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CB9-CF82-4FB0-930E-35066A8F918C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CB9-CF82-4FB0-930E-35066A8F918C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CB9-CF82-4FB0-930E-35066A8F918C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CB9-CF82-4FB0-930E-35066A8F918C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CB9-CF82-4FB0-930E-35066A8F918C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CB9-CF82-4FB0-930E-35066A8F918C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CB9-CF82-4FB0-930E-35066A8F918C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CB9-CF82-4FB0-930E-35066A8F918C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CB9-CF82-4FB0-930E-35066A8F918C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CB9-CF82-4FB0-930E-35066A8F918C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512-1DA1-43BC-BB92-3E4D248DB011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C1512-1DA1-43BC-BB92-3E4D248DB011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D29C4-8669-4BC4-8F33-33417EB38C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8210" y="260648"/>
            <a:ext cx="6694512" cy="181619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Garamond" pitchFamily="18" charset="0"/>
                <a:cs typeface="Arial" pitchFamily="34" charset="0"/>
              </a:rPr>
              <a:t>U</a:t>
            </a: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niversidade </a:t>
            </a:r>
            <a:r>
              <a:rPr lang="pt-BR" sz="2400" b="1" dirty="0">
                <a:latin typeface="Garamond" pitchFamily="18" charset="0"/>
                <a:cs typeface="Arial" pitchFamily="34" charset="0"/>
              </a:rPr>
              <a:t>A</a:t>
            </a: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berta do </a:t>
            </a:r>
            <a:r>
              <a:rPr lang="pt-BR" sz="2400" b="1" dirty="0" err="1">
                <a:latin typeface="Garamond" pitchFamily="18" charset="0"/>
                <a:cs typeface="Arial" pitchFamily="34" charset="0"/>
              </a:rPr>
              <a:t>S</a:t>
            </a:r>
            <a:r>
              <a:rPr lang="pt-BR" sz="2400" b="1" dirty="0" err="1" smtClean="0">
                <a:latin typeface="Garamond" pitchFamily="18" charset="0"/>
                <a:cs typeface="Arial" pitchFamily="34" charset="0"/>
              </a:rPr>
              <a:t>us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/>
            </a:r>
            <a:br>
              <a:rPr lang="pt-BR" sz="2400" dirty="0" smtClean="0">
                <a:latin typeface="Garamond" pitchFamily="18" charset="0"/>
                <a:cs typeface="Arial" pitchFamily="34" charset="0"/>
              </a:rPr>
            </a:br>
            <a:r>
              <a:rPr lang="pt-BR" sz="2400" b="1" dirty="0">
                <a:latin typeface="Garamond" pitchFamily="18" charset="0"/>
                <a:cs typeface="Arial" pitchFamily="34" charset="0"/>
              </a:rPr>
              <a:t>U</a:t>
            </a: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niversidade </a:t>
            </a:r>
            <a:r>
              <a:rPr lang="pt-BR" sz="2400" b="1" dirty="0">
                <a:latin typeface="Garamond" pitchFamily="18" charset="0"/>
                <a:cs typeface="Arial" pitchFamily="34" charset="0"/>
              </a:rPr>
              <a:t>F</a:t>
            </a: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ederal de Pelotas</a:t>
            </a:r>
            <a:r>
              <a:rPr lang="pt-BR" sz="2400" dirty="0">
                <a:latin typeface="Garamond" pitchFamily="18" charset="0"/>
                <a:cs typeface="Arial" pitchFamily="34" charset="0"/>
              </a:rPr>
              <a:t/>
            </a:r>
            <a:br>
              <a:rPr lang="pt-BR" sz="2400" dirty="0">
                <a:latin typeface="Garamond" pitchFamily="18" charset="0"/>
                <a:cs typeface="Arial" pitchFamily="34" charset="0"/>
              </a:rPr>
            </a:br>
            <a:r>
              <a:rPr lang="pt-BR" sz="2400" b="1" dirty="0">
                <a:latin typeface="Garamond" pitchFamily="18" charset="0"/>
                <a:cs typeface="Arial" pitchFamily="34" charset="0"/>
              </a:rPr>
              <a:t>Especialização em Saúde da Família</a:t>
            </a:r>
            <a:r>
              <a:rPr lang="pt-BR" sz="2400" dirty="0">
                <a:latin typeface="Garamond" pitchFamily="18" charset="0"/>
                <a:cs typeface="Arial" pitchFamily="34" charset="0"/>
              </a:rPr>
              <a:t/>
            </a:r>
            <a:br>
              <a:rPr lang="pt-BR" sz="2400" dirty="0">
                <a:latin typeface="Garamond" pitchFamily="18" charset="0"/>
                <a:cs typeface="Arial" pitchFamily="34" charset="0"/>
              </a:rPr>
            </a:br>
            <a:r>
              <a:rPr lang="pt-BR" sz="2400" b="1" dirty="0">
                <a:latin typeface="Garamond" pitchFamily="18" charset="0"/>
                <a:cs typeface="Arial" pitchFamily="34" charset="0"/>
              </a:rPr>
              <a:t>Modalidade a Distância</a:t>
            </a:r>
            <a:r>
              <a:rPr lang="pt-BR" sz="2400" dirty="0">
                <a:latin typeface="Garamond" pitchFamily="18" charset="0"/>
                <a:cs typeface="Arial" pitchFamily="34" charset="0"/>
              </a:rPr>
              <a:t/>
            </a:r>
            <a:br>
              <a:rPr lang="pt-BR" sz="2400" dirty="0">
                <a:latin typeface="Garamond" pitchFamily="18" charset="0"/>
                <a:cs typeface="Arial" pitchFamily="34" charset="0"/>
              </a:rPr>
            </a:br>
            <a:r>
              <a:rPr lang="pt-BR" sz="2400" b="1" dirty="0">
                <a:latin typeface="Garamond" pitchFamily="18" charset="0"/>
                <a:cs typeface="Arial" pitchFamily="34" charset="0"/>
              </a:rPr>
              <a:t>Turma </a:t>
            </a: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9</a:t>
            </a:r>
            <a:endParaRPr lang="pt-BR" sz="24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2564904"/>
            <a:ext cx="8198922" cy="3935930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 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900" b="1" dirty="0" smtClean="0">
                <a:solidFill>
                  <a:schemeClr val="tx1"/>
                </a:solidFill>
                <a:latin typeface="Garamond" pitchFamily="18" charset="0"/>
                <a:cs typeface="Arial" panose="020B0604020202020204" pitchFamily="34" charset="0"/>
              </a:rPr>
              <a:t>Melhoria no rastreio do câncer de colo de útero e de mama na UBSF O37 em Manaus-AM</a:t>
            </a:r>
            <a:endParaRPr lang="pt-BR" sz="2900" b="1" dirty="0">
              <a:solidFill>
                <a:schemeClr val="tx1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pt-BR" sz="2600" b="1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Especializando(a): Jacinta Lima Rogério Cardoso</a:t>
            </a:r>
          </a:p>
          <a:p>
            <a:pPr algn="ctr"/>
            <a:r>
              <a:rPr lang="pt-BR" sz="2600" b="1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Orientador(a): Alexandra da Rosa Martins</a:t>
            </a:r>
            <a:endParaRPr lang="pt-BR" sz="2600" b="1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7715272" y="260648"/>
            <a:ext cx="1285884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8640"/>
            <a:ext cx="1071570" cy="102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05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052736"/>
            <a:ext cx="7787208" cy="506811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2600" b="1" dirty="0" smtClean="0">
                <a:latin typeface="Garamond" pitchFamily="18" charset="0"/>
                <a:cs typeface="Arial" pitchFamily="34" charset="0"/>
              </a:rPr>
              <a:t>Situação da UBS antes da Intervenção</a:t>
            </a:r>
          </a:p>
          <a:p>
            <a:pPr algn="ctr">
              <a:lnSpc>
                <a:spcPct val="150000"/>
              </a:lnSpc>
              <a:buNone/>
            </a:pPr>
            <a:endParaRPr lang="pt-BR" sz="20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A UBSF O37 em Manaus -  baixa cobertura  de rastreio para  câncer de colo de útero e mama.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31% cobertura para rastreio do câncer de colo de útero.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67% cobertura para rastreio do câncer de mama.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Grande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população feminina dentro da faixa etária de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rastreio, com estimativa de </a:t>
            </a:r>
            <a:r>
              <a:rPr lang="pt-BR" sz="2400" dirty="0" smtClean="0">
                <a:latin typeface="Garamond" pitchFamily="18" charset="0"/>
              </a:rPr>
              <a:t>1762 mulheres entre 25 e 64 anos e 563 mulheres entre 50 e 69 anos.</a:t>
            </a: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87824" y="14988"/>
            <a:ext cx="25922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8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Objetivo Geral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908720"/>
            <a:ext cx="8143932" cy="576064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   </a:t>
            </a:r>
          </a:p>
          <a:p>
            <a:pPr algn="just">
              <a:lnSpc>
                <a:spcPct val="170000"/>
              </a:lnSpc>
              <a:buNone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Melhorar </a:t>
            </a: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o rastreio dos cânceres de colo de útero e de mamas na UBSF O37 no município de Manaus-AM.</a:t>
            </a:r>
          </a:p>
          <a:p>
            <a:pPr>
              <a:buNone/>
            </a:pPr>
            <a:endParaRPr lang="pt-BR" sz="2200" b="1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3174" y="188640"/>
            <a:ext cx="3571900" cy="1143000"/>
          </a:xfrm>
        </p:spPr>
        <p:txBody>
          <a:bodyPr/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Metodologia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5786" y="1124745"/>
            <a:ext cx="72866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       Ações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realizadas nos 4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eixos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de: </a:t>
            </a:r>
          </a:p>
          <a:p>
            <a:pPr indent="44958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O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rganização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e gestão do serviço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;</a:t>
            </a:r>
          </a:p>
          <a:p>
            <a:pPr indent="44958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 Monitoramento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e avaliação; </a:t>
            </a: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pPr indent="44958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E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ngajamento público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e</a:t>
            </a:r>
          </a:p>
          <a:p>
            <a:pPr indent="44958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 Qualificação da prática clínica.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 smtClean="0">
              <a:latin typeface="Garamond" pitchFamily="18" charset="0"/>
              <a:cs typeface="Arial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 smtClean="0">
              <a:latin typeface="Garamond" pitchFamily="18" charset="0"/>
              <a:cs typeface="Arial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b="1" dirty="0">
              <a:latin typeface="Arial" pitchFamily="34" charset="0"/>
              <a:ea typeface="Arial" panose="020B0604020202020204" pitchFamily="34" charset="0"/>
              <a:cs typeface="Arial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3174" y="188640"/>
            <a:ext cx="3571900" cy="1143000"/>
          </a:xfrm>
        </p:spPr>
        <p:txBody>
          <a:bodyPr/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Metodologia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1124744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Logística</a:t>
            </a:r>
          </a:p>
          <a:p>
            <a:pPr indent="44958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Utilização do protocolo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do Ministério da Saúde 2013 - rastreio dos cânceres de colo de útero e de mamas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 indent="44958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Utilização de ficha espelho e planilha de coleta de dados.</a:t>
            </a: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pPr indent="44958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Apresentação da proposta do projeto a gestão do Distrito de Saúde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Oeste e solicitação de apoio a intervenção.</a:t>
            </a: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pPr indent="44958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Organização dos instrumentos de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apoio, do serviço/agendamento</a:t>
            </a:r>
          </a:p>
          <a:p>
            <a:pPr indent="44958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3174" y="188640"/>
            <a:ext cx="3571900" cy="1143000"/>
          </a:xfrm>
        </p:spPr>
        <p:txBody>
          <a:bodyPr/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Metodologia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1124744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Logística</a:t>
            </a:r>
          </a:p>
          <a:p>
            <a:pPr indent="44958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Determinação das atribuições de cada membro da equipe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.</a:t>
            </a: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pPr indent="44958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Capacitação da equipe.</a:t>
            </a:r>
          </a:p>
          <a:p>
            <a:pPr indent="44958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Contato com lideranças comunitárias e comunidade em geral –  solicitando apoio, levando esclarecimentos e informações.</a:t>
            </a:r>
          </a:p>
          <a:p>
            <a:pPr indent="44958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 Realização do atendimento clínico – realização dos exames. </a:t>
            </a:r>
          </a:p>
          <a:p>
            <a:pPr indent="44958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u="sng" dirty="0" smtClean="0">
                <a:latin typeface="Garamond" pitchFamily="18" charset="0"/>
                <a:cs typeface="Arial" pitchFamily="34" charset="0"/>
              </a:rPr>
              <a:t>Objetivo 1 - Ampliar a cobertura de detecção precoce do câncer de colo de útero e do câncer de mama.</a:t>
            </a:r>
          </a:p>
          <a:p>
            <a:pPr marL="0" indent="449580"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Meta 1.1 - Ampliar a cobertura do rastreio do câncer de colo de útero para 50%.</a:t>
            </a:r>
          </a:p>
          <a:p>
            <a:pPr>
              <a:buNone/>
            </a:pPr>
            <a:endParaRPr lang="en-US" sz="2400" dirty="0" smtClean="0"/>
          </a:p>
          <a:p>
            <a:endParaRPr lang="pt-BR" sz="2400" dirty="0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2857488" y="3286124"/>
          <a:ext cx="4000528" cy="256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4282" y="385762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Garamond" pitchFamily="18" charset="0"/>
              </a:rPr>
              <a:t>Mês 1= 46 mulheres</a:t>
            </a:r>
          </a:p>
          <a:p>
            <a:r>
              <a:rPr lang="pt-BR" dirty="0" smtClean="0">
                <a:latin typeface="Garamond" pitchFamily="18" charset="0"/>
              </a:rPr>
              <a:t>Mês 2= 106 mulheres</a:t>
            </a:r>
          </a:p>
          <a:p>
            <a:r>
              <a:rPr lang="pt-BR" dirty="0" smtClean="0">
                <a:latin typeface="Garamond" pitchFamily="18" charset="0"/>
              </a:rPr>
              <a:t>Mês 3= 164 mulheres</a:t>
            </a:r>
            <a:endParaRPr lang="pt-BR" dirty="0">
              <a:latin typeface="Garamond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5929330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Garamond" pitchFamily="18" charset="0"/>
              </a:rPr>
              <a:t>Gráfico da proporção de mulheres entre 25-64 anos com exame em dia para a detecção</a:t>
            </a:r>
            <a:r>
              <a:rPr lang="pt-BR" dirty="0" smtClean="0">
                <a:latin typeface="Garamond" pitchFamily="18" charset="0"/>
              </a:rPr>
              <a:t> </a:t>
            </a:r>
            <a:r>
              <a:rPr lang="pt-BR" dirty="0" smtClean="0">
                <a:latin typeface="Garamond" pitchFamily="18" charset="0"/>
              </a:rPr>
              <a:t>precoce do câncer de colo de útero</a:t>
            </a:r>
            <a:endParaRPr lang="pt-BR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u="sng" dirty="0" smtClean="0">
                <a:latin typeface="Garamond" pitchFamily="18" charset="0"/>
                <a:cs typeface="Arial" pitchFamily="34" charset="0"/>
              </a:rPr>
              <a:t>Objetivo 1 - Ampliar a cobertura de detecção precoce do câncer de colo de útero e do câncer de mama.</a:t>
            </a:r>
          </a:p>
          <a:p>
            <a:pPr marL="0" indent="449580"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Meta 1.2 - Ampliar a cobertura do rastreio do câncer de mama para 80%.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2928926" y="3143248"/>
          <a:ext cx="4143404" cy="229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7158" y="3929066"/>
            <a:ext cx="2590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Garamond" pitchFamily="18" charset="0"/>
              </a:rPr>
              <a:t>Mês 1= 19 mulheres</a:t>
            </a:r>
          </a:p>
          <a:p>
            <a:r>
              <a:rPr lang="pt-BR" dirty="0" smtClean="0">
                <a:latin typeface="Garamond" pitchFamily="18" charset="0"/>
              </a:rPr>
              <a:t>Mês 2= 38 mulheres</a:t>
            </a:r>
          </a:p>
          <a:p>
            <a:r>
              <a:rPr lang="pt-BR" dirty="0" smtClean="0">
                <a:latin typeface="Garamond" pitchFamily="18" charset="0"/>
              </a:rPr>
              <a:t>Mês 3= 47 mulheres</a:t>
            </a:r>
            <a:endParaRPr lang="pt-BR" dirty="0">
              <a:latin typeface="Garamond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3" y="5500702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Garamond" pitchFamily="18" charset="0"/>
              </a:rPr>
              <a:t>Gráfico da proporção de mulheres entre </a:t>
            </a:r>
            <a:r>
              <a:rPr lang="pt-BR" dirty="0" smtClean="0">
                <a:latin typeface="Garamond" pitchFamily="18" charset="0"/>
              </a:rPr>
              <a:t>50-69 </a:t>
            </a:r>
            <a:r>
              <a:rPr lang="pt-BR" dirty="0" smtClean="0">
                <a:latin typeface="Garamond" pitchFamily="18" charset="0"/>
              </a:rPr>
              <a:t>anos com exame em dia para a detecção precoce do câncer de </a:t>
            </a:r>
            <a:r>
              <a:rPr lang="pt-BR" dirty="0" smtClean="0">
                <a:latin typeface="Garamond" pitchFamily="18" charset="0"/>
              </a:rPr>
              <a:t>mama</a:t>
            </a:r>
            <a:endParaRPr lang="pt-BR" dirty="0" smtClean="0">
              <a:latin typeface="Garamond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Garamond" pitchFamily="18" charset="0"/>
                <a:cs typeface="Arial" pitchFamily="34" charset="0"/>
              </a:rPr>
              <a:t>Objetivos</a:t>
            </a:r>
            <a:r>
              <a:rPr lang="en-US" sz="2800" b="1" dirty="0" smtClean="0">
                <a:latin typeface="Garamond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Garamond" pitchFamily="18" charset="0"/>
                <a:cs typeface="Arial" pitchFamily="34" charset="0"/>
              </a:rPr>
              <a:t>Metas</a:t>
            </a:r>
            <a:r>
              <a:rPr lang="en-US" sz="2800" b="1" dirty="0" smtClean="0">
                <a:latin typeface="Garamond" pitchFamily="18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Garamond" pitchFamily="18" charset="0"/>
                <a:cs typeface="Arial" pitchFamily="34" charset="0"/>
              </a:rPr>
              <a:t>Resultados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u="sng" dirty="0" smtClean="0">
                <a:latin typeface="Garamond" pitchFamily="18" charset="0"/>
                <a:cs typeface="Arial" pitchFamily="34" charset="0"/>
              </a:rPr>
              <a:t>Objetivo 2: Melhorar a qualidade da detecção precoce do câncer de colo de útero e de mama na UBS.</a:t>
            </a:r>
          </a:p>
          <a:p>
            <a:pPr marL="0" indent="449580"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Meta 2.1. Obter 100% de coleta de amostras satisfatórias do exame citopatológico de colo de útero.  </a:t>
            </a:r>
          </a:p>
          <a:p>
            <a:pPr marL="0" indent="449580"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Durante todo o período de intervenção foram obtidas 100% de amostras satisfatórias nos exames de citopatológico.</a:t>
            </a:r>
            <a:endParaRPr lang="pt-BR" sz="2400" b="1" dirty="0"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83264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2400" u="sng" dirty="0" smtClean="0">
                <a:latin typeface="Garamond" pitchFamily="18" charset="0"/>
                <a:cs typeface="Arial" pitchFamily="34" charset="0"/>
              </a:rPr>
              <a:t>Objetivo 3: Melhorar a adesão ao Programa de Detecção Precoce de Câncer de Colo de Útero e de Mama  das mulheres com exames alterados.</a:t>
            </a:r>
          </a:p>
          <a:p>
            <a:pPr marL="0" indent="273050" algn="just">
              <a:lnSpc>
                <a:spcPct val="16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Meta 3.1: Identificar 100% das mulheres com exame citopatológico alterado que não retornaram para conhecer o resultado. </a:t>
            </a:r>
          </a:p>
          <a:p>
            <a:pPr marL="0" indent="273050" algn="just">
              <a:lnSpc>
                <a:spcPct val="16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Meta 3.2: Identificar 100% das mulheres com mamografia alterada sem acompanhamento pela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UBS.</a:t>
            </a:r>
          </a:p>
          <a:p>
            <a:pPr marL="0" indent="273050" algn="just">
              <a:lnSpc>
                <a:spcPct val="160000"/>
              </a:lnSpc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Durante o processo de intervenção as metas de 3.1  e 3.2  foram alcançadas com resultado de 100%.</a:t>
            </a:r>
            <a:endParaRPr lang="pt-BR" sz="2400" b="1" dirty="0" smtClean="0"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83264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2400" u="sng" dirty="0" smtClean="0">
                <a:latin typeface="Garamond" pitchFamily="18" charset="0"/>
                <a:cs typeface="Arial" pitchFamily="34" charset="0"/>
              </a:rPr>
              <a:t>Objetivo 3: Melhorar a adesão ao Programa de Detecção Precoce de Câncer de Colo de Útero e de Mama  das mulheres com exames alterados.</a:t>
            </a:r>
          </a:p>
          <a:p>
            <a:pPr marL="0" indent="273050" algn="just">
              <a:lnSpc>
                <a:spcPct val="16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Meta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3.3: Realizar busca ativa em 100% de mulheres com exame citopatológico alterado sem acompanhamento pela UBS.</a:t>
            </a:r>
          </a:p>
          <a:p>
            <a:pPr marL="0" indent="273050" algn="just">
              <a:lnSpc>
                <a:spcPct val="16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Meta 3.4  Realizar busca ativa em 100% de mulheres com mamografia alterada sem acompanhamento pela unidade de saúde.</a:t>
            </a:r>
          </a:p>
          <a:p>
            <a:pPr marL="0" indent="273050" algn="just">
              <a:lnSpc>
                <a:spcPct val="160000"/>
              </a:lnSpc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Durante o processo de intervenção as metas de 3.1  a 3.4  foram alcançadas com resultado de 100%.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pt-BR" sz="2700" b="1" dirty="0" smtClean="0">
                <a:latin typeface="Garamond" pitchFamily="18" charset="0"/>
                <a:ea typeface="+mn-ea"/>
                <a:cs typeface="Arial" panose="020B0604020202020204" pitchFamily="34" charset="0"/>
              </a:rPr>
              <a:t>Melhoria no rastreio do câncer de colo de útero e de mama na UBSF O37 em Manaus-AM</a:t>
            </a:r>
            <a:endParaRPr lang="pt-BR" sz="2700" b="1" dirty="0">
              <a:latin typeface="Garamond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9330" name="Picture 2" descr="http://mdemulher.abril.com.br/sites/mdemulher/files/styles/retangular_horizontal_2/public/migracao/como-identificar-nodulo-no-seio.jpg?itok=n5iVVh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3910427" cy="2736304"/>
          </a:xfrm>
          <a:prstGeom prst="rect">
            <a:avLst/>
          </a:prstGeom>
          <a:noFill/>
        </p:spPr>
      </p:pic>
      <p:pic>
        <p:nvPicPr>
          <p:cNvPr id="99332" name="Picture 4" descr="http://4.bp.blogspot.com/-9YGngKsIumo/U3I6dY31o1I/AAAAAAAAAjM/umk7meb-wnU/s640/Preven%C3%A7%C3%A3o+CA+Uterino_Papanicol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14103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2200" u="sng" dirty="0" smtClean="0">
                <a:latin typeface="Garamond" pitchFamily="18" charset="0"/>
                <a:cs typeface="Arial" pitchFamily="34" charset="0"/>
              </a:rPr>
              <a:t>Objetivo 4  Melhorar o registro das informações.</a:t>
            </a:r>
          </a:p>
          <a:p>
            <a:pPr marL="0" indent="449580" algn="just">
              <a:lnSpc>
                <a:spcPct val="160000"/>
              </a:lnSpc>
            </a:pPr>
            <a:r>
              <a:rPr lang="pt-BR" sz="2200" dirty="0" smtClean="0">
                <a:latin typeface="Garamond" pitchFamily="18" charset="0"/>
                <a:cs typeface="Arial" pitchFamily="34" charset="0"/>
              </a:rPr>
              <a:t>Meta 4.1: Manter registro da coleta de exame citopatológico de colo de útero  em registro específico em 100% das mulheres cadastradas.</a:t>
            </a:r>
          </a:p>
          <a:p>
            <a:pPr marL="0" indent="449580" algn="just">
              <a:lnSpc>
                <a:spcPct val="160000"/>
              </a:lnSpc>
            </a:pPr>
            <a:r>
              <a:rPr lang="pt-BR" sz="2200" dirty="0" smtClean="0">
                <a:latin typeface="Garamond" pitchFamily="18" charset="0"/>
                <a:cs typeface="Arial" pitchFamily="34" charset="0"/>
              </a:rPr>
              <a:t>Meta 4.2: Manter registro da realização da mamografia em registro específico em 100% das mulheres cadastradas.</a:t>
            </a:r>
          </a:p>
          <a:p>
            <a:pPr marL="0" indent="449580" algn="just">
              <a:lnSpc>
                <a:spcPct val="160000"/>
              </a:lnSpc>
            </a:pPr>
            <a:r>
              <a:rPr lang="pt-BR" sz="2200" b="1" dirty="0" smtClean="0">
                <a:latin typeface="Garamond" pitchFamily="18" charset="0"/>
                <a:cs typeface="Arial" pitchFamily="34" charset="0"/>
              </a:rPr>
              <a:t>Durante a intervenção as metas 4.1 e 4.2 alcançaram resultados de 100%.</a:t>
            </a:r>
            <a:endParaRPr lang="pt-BR" sz="2200" b="1" dirty="0"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857232"/>
            <a:ext cx="8606190" cy="57864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2400" u="sng" dirty="0" smtClean="0">
                <a:latin typeface="Garamond" pitchFamily="18" charset="0"/>
                <a:cs typeface="Arial" pitchFamily="34" charset="0"/>
              </a:rPr>
              <a:t>Objetivo 5 Mapear as mulheres de risco para câncer de colo de útero e de mama.</a:t>
            </a:r>
          </a:p>
          <a:p>
            <a:pPr marL="0" indent="449580" algn="just">
              <a:lnSpc>
                <a:spcPct val="17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Meta 5.1: Pesquisar sinais de alerta para  câncer de colo de útero em 100% das mulheres entre 25 e 64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anos.</a:t>
            </a: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pPr marL="0" indent="449580" algn="just">
              <a:lnSpc>
                <a:spcPct val="17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Meta 5.2: Realizar avaliação de risco para câncer de mama em 100% das mulheres entre 50 e 69 anos.</a:t>
            </a:r>
          </a:p>
          <a:p>
            <a:pPr marL="0" indent="449580" algn="just">
              <a:lnSpc>
                <a:spcPct val="170000"/>
              </a:lnSpc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Durante a intervenção as metas 5.1 e 5.2 alcançaram resultados de 100%.</a:t>
            </a:r>
            <a:endParaRPr lang="pt-BR" sz="2400" b="1" dirty="0"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0943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u="sng" dirty="0" smtClean="0">
                <a:latin typeface="Garamond" pitchFamily="18" charset="0"/>
                <a:cs typeface="Arial" pitchFamily="34" charset="0"/>
              </a:rPr>
              <a:t>Objetivo 6:  Promover a saúde.</a:t>
            </a:r>
          </a:p>
          <a:p>
            <a:pPr marL="0" indent="449580"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Meta 6.1: Orientar 100% das mulheres cadastradas sobre doenças sexualmente transmissíveis (DST) e fatores de risco para câncer de colo de útero.</a:t>
            </a:r>
          </a:p>
          <a:p>
            <a:pPr marL="0" indent="449580"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Meta 6.2: Orientar 100% das mulheres cadastradas sobre doenças sexualmente transmissíveis (DST) e fatores de risco para câncer de mama.</a:t>
            </a:r>
          </a:p>
          <a:p>
            <a:pPr marL="0" indent="449580" algn="just">
              <a:lnSpc>
                <a:spcPct val="150000"/>
              </a:lnSpc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Durante a intervenção as metas 6.1  e 6.2 alcançaram resultados de 100%.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Garamond" pitchFamily="18" charset="0"/>
                <a:cs typeface="Arial" pitchFamily="34" charset="0"/>
              </a:rPr>
              <a:t>Discussão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u="sng" dirty="0" smtClean="0">
                <a:latin typeface="Garamond" pitchFamily="18" charset="0"/>
                <a:ea typeface="+mj-ea"/>
                <a:cs typeface="Arial" pitchFamily="34" charset="0"/>
              </a:rPr>
              <a:t>Importância para a equipe</a:t>
            </a:r>
          </a:p>
          <a:p>
            <a:pPr marL="0" indent="449580" algn="just">
              <a:lnSpc>
                <a:spcPct val="18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Qualificação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clínica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e educação permanente.</a:t>
            </a:r>
          </a:p>
          <a:p>
            <a:pPr marL="0" indent="449580" algn="just">
              <a:lnSpc>
                <a:spcPct val="18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Melhoria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do compromisso com a organização do serviço.</a:t>
            </a:r>
          </a:p>
          <a:p>
            <a:pPr marL="0" indent="449580" algn="just">
              <a:lnSpc>
                <a:spcPct val="18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A experiência da importância do desenvolvimento de ações planejadas.</a:t>
            </a:r>
            <a:endParaRPr lang="pt-BR" sz="2400" dirty="0"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Discussão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400" b="1" u="sng" dirty="0" smtClean="0">
                <a:latin typeface="Garamond" pitchFamily="18" charset="0"/>
                <a:ea typeface="+mj-ea"/>
                <a:cs typeface="Arial" pitchFamily="34" charset="0"/>
              </a:rPr>
              <a:t>Importância para o serviço</a:t>
            </a:r>
          </a:p>
          <a:p>
            <a:pPr marL="0" indent="449580"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Organização das informações e arquivos.</a:t>
            </a:r>
          </a:p>
          <a:p>
            <a:pPr marL="0" indent="449580"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Novo perfil no acolhimento e adequação de agenda para citopatológico.</a:t>
            </a:r>
          </a:p>
          <a:p>
            <a:pPr marL="0" indent="449580"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Identificação de outros possíveis focos de atenção em saúde a serem melhorados.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Discussão 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400" b="1" u="sng" dirty="0" smtClean="0">
                <a:latin typeface="Garamond" pitchFamily="18" charset="0"/>
                <a:ea typeface="+mj-ea"/>
                <a:cs typeface="Arial" pitchFamily="34" charset="0"/>
              </a:rPr>
              <a:t>Importância para a comunidade</a:t>
            </a:r>
          </a:p>
          <a:p>
            <a:pPr marL="0" indent="449580"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Aumento no vinculo entre equipe de saúde e comunidade.</a:t>
            </a:r>
          </a:p>
          <a:p>
            <a:pPr marL="0" indent="449580"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Participação da comunidade no planejamento de ações e eventos.</a:t>
            </a:r>
          </a:p>
          <a:p>
            <a:pPr marL="0" indent="449580" algn="just">
              <a:lnSpc>
                <a:spcPct val="15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Fortalecimento da educação em saúde na comunidade.</a:t>
            </a:r>
            <a:endParaRPr lang="pt-BR" sz="2400" dirty="0"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Reflexão sobre o processo de aprendizagem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9580" algn="just">
              <a:lnSpc>
                <a:spcPct val="17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Expectativas 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de muitas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discussões clínicas e o gerenciamento da realidade – falta de insumos, adaptações necessárias.</a:t>
            </a:r>
          </a:p>
          <a:p>
            <a:pPr marL="0" indent="449580" algn="just">
              <a:lnSpc>
                <a:spcPct val="17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Melhoria da visão sobre o funcionamento do SUS.</a:t>
            </a:r>
          </a:p>
          <a:p>
            <a:pPr marL="0" indent="449580" algn="just">
              <a:lnSpc>
                <a:spcPct val="17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Importância da atenção primária X Prática clínica profissional adequada.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Rodas de Conversa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5" name="Espaço Reservado para Conteúdo 4" descr="20151211_09070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272808" cy="4320480"/>
          </a:xfrm>
          <a:prstGeom prst="rect">
            <a:avLst/>
          </a:prstGeom>
        </p:spPr>
      </p:pic>
      <p:pic>
        <p:nvPicPr>
          <p:cNvPr id="6" name="Espaço Reservado para Conteúdo 4" descr="20151211_09070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976" y="1637184"/>
            <a:ext cx="7272808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Evento na Paróquia da Comunidade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7" name="Imagem 6" descr="IMG-20150922-WA004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6588452" cy="483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Participação da Banda Local e da Comunidade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8" name="Imagem 7" descr="IMG-20151201-WA001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768752" cy="425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Introdução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2506" y="1214422"/>
            <a:ext cx="83899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600" dirty="0" smtClean="0">
              <a:latin typeface="Garamond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 De acordo com o INCA (Instituto Nacional do Câncer, 2014) 15.590 novos casos no Brasil de câncer de colo de útero.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 Maior frequência na região norte.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 Taxa de incidência no Brasil - 17,49 casos por 100 mil habitantes.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 Taxa de incidência no Amazonas - 35,15 casos por 100 mil habitantes.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6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Participação da Comunidade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4" name="Imagem 3" descr="IMG-20151201-WA003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845083" cy="4718794"/>
          </a:xfrm>
          <a:prstGeom prst="rect">
            <a:avLst/>
          </a:prstGeom>
        </p:spPr>
      </p:pic>
      <p:pic>
        <p:nvPicPr>
          <p:cNvPr id="5" name="Imagem 4" descr="IMG-20151201-WA003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67240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Oferta de Serviços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5" name="Imagem 4" descr="IMG-20151201-WA003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3162300" cy="4216528"/>
          </a:xfrm>
          <a:prstGeom prst="rect">
            <a:avLst/>
          </a:prstGeom>
        </p:spPr>
      </p:pic>
      <p:pic>
        <p:nvPicPr>
          <p:cNvPr id="6" name="Imagem 5" descr="IMG-20151201-WA003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3069207" cy="4092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>
            <a:normAutofit/>
          </a:bodyPr>
          <a:lstStyle/>
          <a:p>
            <a:r>
              <a:rPr lang="pt-BR" sz="3400" b="1" dirty="0" smtClean="0">
                <a:latin typeface="Garamond" pitchFamily="18" charset="0"/>
                <a:cs typeface="Arial" pitchFamily="34" charset="0"/>
              </a:rPr>
              <a:t>Obrigada</a:t>
            </a:r>
            <a:endParaRPr lang="pt-BR" sz="3400" b="1" dirty="0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4" name="Imagem 3" descr="IMG-20150922-WA001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688632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2592288" cy="926976"/>
          </a:xfrm>
        </p:spPr>
        <p:txBody>
          <a:bodyPr/>
          <a:lstStyle/>
          <a:p>
            <a:r>
              <a:rPr lang="pt-BR" sz="2800" b="1" dirty="0" smtClean="0">
                <a:latin typeface="Garamond" pitchFamily="18" charset="0"/>
                <a:cs typeface="Arial" pitchFamily="34" charset="0"/>
              </a:rPr>
              <a:t>Introdução</a:t>
            </a:r>
            <a:endParaRPr lang="pt-BR" sz="28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19675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anose="020B0604020202020204" pitchFamily="34" charset="0"/>
              </a:rPr>
              <a:t>Câncer de mama – 2 mais frequente nas mulheres (INCA 2014).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anose="020B0604020202020204" pitchFamily="34" charset="0"/>
              </a:rPr>
              <a:t>Altas taxas de diagnóstico em 2014 -  57.120 novos casos. Correspondendo a 22% nos casos novos de câncer.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 smtClean="0">
              <a:latin typeface="Garamond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Garamond" pitchFamily="18" charset="0"/>
                <a:cs typeface="Arial" panose="020B0604020202020204" pitchFamily="34" charset="0"/>
              </a:rPr>
              <a:t>Estimativas preocupantes + Altas taxas de incidência+ chance de cura = rastreio é mandatório.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latin typeface="Garamond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8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857232"/>
            <a:ext cx="8568952" cy="581212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2600" b="1" dirty="0" smtClean="0">
                <a:latin typeface="Garamond" pitchFamily="18" charset="0"/>
                <a:cs typeface="Arial" pitchFamily="34" charset="0"/>
              </a:rPr>
              <a:t>Caracterização do Município</a:t>
            </a:r>
          </a:p>
          <a:p>
            <a:pPr algn="just">
              <a:lnSpc>
                <a:spcPct val="160000"/>
              </a:lnSpc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IBGE  2014 -  Manaus é a cidade mais populosa do Amazonas e da Amazônia, com uma população de mais de 2 milhões habitantes.</a:t>
            </a:r>
          </a:p>
          <a:p>
            <a:pPr algn="just">
              <a:lnSpc>
                <a:spcPct val="160000"/>
              </a:lnSpc>
            </a:pPr>
            <a:endParaRPr lang="pt-BR" sz="2600" dirty="0" smtClean="0">
              <a:latin typeface="Garamond" pitchFamily="18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endParaRPr lang="pt-BR" sz="2600" dirty="0" smtClean="0">
              <a:latin typeface="Garamond" pitchFamily="18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endParaRPr lang="pt-BR" sz="2600" dirty="0" smtClean="0">
              <a:latin typeface="Garamond" pitchFamily="18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endParaRPr lang="pt-BR" sz="2600" dirty="0" smtClean="0">
              <a:latin typeface="Garamond" pitchFamily="18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endParaRPr lang="pt-BR" sz="2600" dirty="0" smtClean="0">
              <a:latin typeface="Garamond" pitchFamily="18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endParaRPr lang="pt-BR" sz="2600" dirty="0" smtClean="0">
              <a:latin typeface="Garamond" pitchFamily="18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Sétima mais populosa do Brasil.</a:t>
            </a:r>
          </a:p>
          <a:p>
            <a:pPr algn="just">
              <a:lnSpc>
                <a:spcPct val="160000"/>
              </a:lnSpc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Uma das maiores economias do país com um dos menores IDH.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87824" y="14988"/>
            <a:ext cx="25922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2050" name="Picture 2" descr="http://media-cdn.tripadvisor.com/media/photo-s/01/7c/45/41/manaus-estado-do-amazo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20888"/>
            <a:ext cx="4248472" cy="2827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38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45872"/>
            <a:ext cx="8568952" cy="58121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2400" b="1" dirty="0" smtClean="0">
                <a:latin typeface="Garamond" pitchFamily="18" charset="0"/>
                <a:cs typeface="Arial" pitchFamily="34" charset="0"/>
              </a:rPr>
              <a:t>Caracterização do Município</a:t>
            </a:r>
          </a:p>
          <a:p>
            <a:pPr algn="ctr">
              <a:lnSpc>
                <a:spcPct val="160000"/>
              </a:lnSpc>
              <a:buNone/>
            </a:pPr>
            <a:r>
              <a:rPr lang="pt-BR" sz="2400" u="sng" dirty="0" smtClean="0">
                <a:latin typeface="Garamond" pitchFamily="18" charset="0"/>
                <a:cs typeface="Arial" pitchFamily="34" charset="0"/>
              </a:rPr>
              <a:t>Serviços de saúde</a:t>
            </a:r>
          </a:p>
          <a:p>
            <a:pPr algn="just">
              <a:lnSpc>
                <a:spcPct val="16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299 estabelecimentos de saúde básica de caráter público, </a:t>
            </a:r>
          </a:p>
          <a:p>
            <a:pPr algn="just">
              <a:lnSpc>
                <a:spcPct val="16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237 municipais, 13 federais e 49 estaduais. </a:t>
            </a:r>
          </a:p>
          <a:p>
            <a:pPr algn="just">
              <a:lnSpc>
                <a:spcPct val="16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201 estabelecimentos de saúde básica são privados. </a:t>
            </a:r>
          </a:p>
          <a:p>
            <a:pPr algn="just">
              <a:lnSpc>
                <a:spcPct val="16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196 com fins lucrativos e 5 sem fins lucrativos.   </a:t>
            </a:r>
          </a:p>
          <a:p>
            <a:pPr algn="just">
              <a:lnSpc>
                <a:spcPct val="16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A rede de saúde conta com 333 postos de saúde e  121 ambulatórios.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87824" y="14988"/>
            <a:ext cx="25922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8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857232"/>
            <a:ext cx="8568952" cy="5812128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2600" b="1" dirty="0" smtClean="0">
                <a:latin typeface="Garamond" pitchFamily="18" charset="0"/>
                <a:cs typeface="Arial" pitchFamily="34" charset="0"/>
              </a:rPr>
              <a:t>Caracterização do Município</a:t>
            </a:r>
          </a:p>
          <a:p>
            <a:pPr algn="ctr">
              <a:lnSpc>
                <a:spcPct val="160000"/>
              </a:lnSpc>
              <a:buNone/>
            </a:pPr>
            <a:r>
              <a:rPr lang="pt-BR" sz="2600" u="sng" dirty="0" smtClean="0">
                <a:latin typeface="Garamond" pitchFamily="18" charset="0"/>
                <a:cs typeface="Arial" pitchFamily="34" charset="0"/>
              </a:rPr>
              <a:t>Serviços de saúde</a:t>
            </a:r>
          </a:p>
          <a:p>
            <a:pPr algn="just">
              <a:lnSpc>
                <a:spcPct val="160000"/>
              </a:lnSpc>
            </a:pPr>
            <a:r>
              <a:rPr lang="pt-BR" sz="2600" dirty="0" smtClean="0">
                <a:latin typeface="Garamond" pitchFamily="18" charset="0"/>
                <a:cs typeface="Arial" pitchFamily="34" charset="0"/>
              </a:rPr>
              <a:t>A Secretaria Municipal de Saúde (SEMSA) divide o município em administrações de saúde pública ou Distritos:</a:t>
            </a:r>
          </a:p>
          <a:p>
            <a:pPr marL="1771650" lvl="3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pt-BR" sz="2600" dirty="0" smtClean="0">
                <a:latin typeface="Garamond" pitchFamily="18" charset="0"/>
                <a:cs typeface="Arial" pitchFamily="34" charset="0"/>
              </a:rPr>
              <a:t>Distrito de Saúde Norte, </a:t>
            </a:r>
          </a:p>
          <a:p>
            <a:pPr marL="1771650" lvl="3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pt-BR" sz="2600" dirty="0" smtClean="0">
                <a:latin typeface="Garamond" pitchFamily="18" charset="0"/>
                <a:cs typeface="Arial" pitchFamily="34" charset="0"/>
              </a:rPr>
              <a:t>Distrito de Saúde Sul, </a:t>
            </a:r>
          </a:p>
          <a:p>
            <a:pPr marL="1771650" lvl="3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pt-BR" sz="2600" dirty="0" smtClean="0">
                <a:latin typeface="Garamond" pitchFamily="18" charset="0"/>
                <a:cs typeface="Arial" pitchFamily="34" charset="0"/>
              </a:rPr>
              <a:t>Distrito de Saúde Oeste, </a:t>
            </a:r>
          </a:p>
          <a:p>
            <a:pPr marL="1771650" lvl="3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pt-BR" sz="2600" dirty="0" smtClean="0">
                <a:latin typeface="Garamond" pitchFamily="18" charset="0"/>
                <a:cs typeface="Arial" pitchFamily="34" charset="0"/>
              </a:rPr>
              <a:t>Distrito de Saúde Leste, </a:t>
            </a:r>
          </a:p>
          <a:p>
            <a:pPr marL="1771650" lvl="3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pt-BR" sz="2600" dirty="0" smtClean="0">
                <a:latin typeface="Garamond" pitchFamily="18" charset="0"/>
                <a:cs typeface="Arial" pitchFamily="34" charset="0"/>
              </a:rPr>
              <a:t>Distrito Rural e </a:t>
            </a:r>
          </a:p>
          <a:p>
            <a:pPr marL="1771650" lvl="3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pt-BR" sz="2600" dirty="0" smtClean="0">
                <a:latin typeface="Garamond" pitchFamily="18" charset="0"/>
                <a:cs typeface="Arial" pitchFamily="34" charset="0"/>
              </a:rPr>
              <a:t>Distrito de Saúde Fluvial.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87824" y="14988"/>
            <a:ext cx="25922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8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857232"/>
            <a:ext cx="8568952" cy="58121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2600" b="1" dirty="0" smtClean="0">
                <a:latin typeface="Garamond" pitchFamily="18" charset="0"/>
                <a:cs typeface="Arial" pitchFamily="34" charset="0"/>
              </a:rPr>
              <a:t>Caracterização da Unidade Básica de Saúde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87824" y="14988"/>
            <a:ext cx="25922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4" name="Imagem 3" descr="IMG-20150922-WA001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1772816"/>
            <a:ext cx="5823917" cy="4313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38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857232"/>
            <a:ext cx="8568952" cy="58121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2600" b="1" dirty="0" smtClean="0">
                <a:latin typeface="Garamond" pitchFamily="18" charset="0"/>
                <a:cs typeface="Arial" pitchFamily="34" charset="0"/>
              </a:rPr>
              <a:t>Caracterização da Unidade Básica de Saúde</a:t>
            </a:r>
          </a:p>
          <a:p>
            <a:pPr algn="just">
              <a:lnSpc>
                <a:spcPct val="16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A Unidade de saúde O37 -  Localizada em Manaus-AM bairro Alvorada 1 Zona Oeste.</a:t>
            </a:r>
          </a:p>
          <a:p>
            <a:pPr algn="just">
              <a:lnSpc>
                <a:spcPct val="16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A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equipe de saúde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 da família  é composta 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- 1 médica, 1 enfermeira, 2 técnicas de enfermagem, 5 ACSs , possui 2 microáreas sem ACS e população de mais de 6 mil pacientes</a:t>
            </a:r>
            <a:r>
              <a:rPr lang="pt-BR" sz="24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pt-BR" sz="2400" dirty="0" smtClean="0">
                <a:latin typeface="Garamond" pitchFamily="18" charset="0"/>
                <a:cs typeface="Arial" pitchFamily="34" charset="0"/>
              </a:rPr>
              <a:t> 6.778 pessoas  residentes na Área de abrangência da UBS.</a:t>
            </a: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Garamond" pitchFamily="18" charset="0"/>
              <a:cs typeface="Arial" pitchFamily="34" charset="0"/>
            </a:endParaRPr>
          </a:p>
          <a:p>
            <a:pPr>
              <a:buNone/>
            </a:pPr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987824" y="14988"/>
            <a:ext cx="2592288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8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2810</TotalTime>
  <Words>1396</Words>
  <Application>Microsoft Office PowerPoint</Application>
  <PresentationFormat>Apresentação na tela (4:3)</PresentationFormat>
  <Paragraphs>177</Paragraphs>
  <Slides>32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Universidade Aberta do Sus Universidade Federal de Pelotas Especialização em Saúde da Família Modalidade a Distância Turma 9</vt:lpstr>
      <vt:lpstr>Melhoria no rastreio do câncer de colo de útero e de mama na UBSF O37 em Manaus-AM</vt:lpstr>
      <vt:lpstr>Introdução</vt:lpstr>
      <vt:lpstr>Introdução</vt:lpstr>
      <vt:lpstr>Slide 5</vt:lpstr>
      <vt:lpstr>Slide 6</vt:lpstr>
      <vt:lpstr>Slide 7</vt:lpstr>
      <vt:lpstr>Slide 8</vt:lpstr>
      <vt:lpstr>Slide 9</vt:lpstr>
      <vt:lpstr>Slide 10</vt:lpstr>
      <vt:lpstr>Objetivo Geral</vt:lpstr>
      <vt:lpstr>Metodologia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Discussão </vt:lpstr>
      <vt:lpstr>Reflexão sobre o processo de aprendizagem</vt:lpstr>
      <vt:lpstr>Rodas de Conversa</vt:lpstr>
      <vt:lpstr>Evento na Paróquia da Comunidade</vt:lpstr>
      <vt:lpstr>Participação da Banda Local e da Comunidade</vt:lpstr>
      <vt:lpstr>Participação da Comunidade</vt:lpstr>
      <vt:lpstr>Oferta de Serviços</vt:lpstr>
      <vt:lpstr>Obrigada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5</dc:title>
  <dc:creator>Lennon</dc:creator>
  <cp:lastModifiedBy>Alexandra</cp:lastModifiedBy>
  <cp:revision>259</cp:revision>
  <dcterms:created xsi:type="dcterms:W3CDTF">2015-06-09T14:00:44Z</dcterms:created>
  <dcterms:modified xsi:type="dcterms:W3CDTF">2016-03-24T00:32:09Z</dcterms:modified>
</cp:coreProperties>
</file>